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Staatliches" charset="1" panose="00000000000000000000"/>
      <p:regular r:id="rId27"/>
    </p:embeddedFont>
    <p:embeddedFont>
      <p:font typeface="Agrandir Bold" charset="1" panose="00000800000000000000"/>
      <p:regular r:id="rId28"/>
    </p:embeddedFont>
    <p:embeddedFont>
      <p:font typeface="Agrandir" charset="1" panose="00000500000000000000"/>
      <p:regular r:id="rId29"/>
    </p:embeddedFont>
    <p:embeddedFont>
      <p:font typeface="Agrandir Bold Italics" charset="1" panose="00000800000000000000"/>
      <p:regular r:id="rId30"/>
    </p:embeddedFont>
    <p:embeddedFont>
      <p:font typeface="Agrandir Italics" charset="1" panose="000005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819137" y="0"/>
            <a:ext cx="2114918" cy="2114918"/>
          </a:xfrm>
          <a:custGeom>
            <a:avLst/>
            <a:gdLst/>
            <a:ahLst/>
            <a:cxnLst/>
            <a:rect r="r" b="b" t="t" l="l"/>
            <a:pathLst>
              <a:path h="2114918" w="2114918">
                <a:moveTo>
                  <a:pt x="0" y="0"/>
                </a:moveTo>
                <a:lnTo>
                  <a:pt x="2114918" y="0"/>
                </a:lnTo>
                <a:lnTo>
                  <a:pt x="2114918" y="2114918"/>
                </a:lnTo>
                <a:lnTo>
                  <a:pt x="0" y="2114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60298" y="5838662"/>
            <a:ext cx="2567403" cy="2022040"/>
          </a:xfrm>
          <a:custGeom>
            <a:avLst/>
            <a:gdLst/>
            <a:ahLst/>
            <a:cxnLst/>
            <a:rect r="r" b="b" t="t" l="l"/>
            <a:pathLst>
              <a:path h="2022040" w="2567403">
                <a:moveTo>
                  <a:pt x="0" y="0"/>
                </a:moveTo>
                <a:lnTo>
                  <a:pt x="2567404" y="0"/>
                </a:lnTo>
                <a:lnTo>
                  <a:pt x="2567404" y="2022040"/>
                </a:lnTo>
                <a:lnTo>
                  <a:pt x="0" y="202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37883" y="3299306"/>
            <a:ext cx="13612234" cy="1501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12488" spc="-686">
                <a:solidFill>
                  <a:srgbClr val="96B7C8"/>
                </a:solidFill>
                <a:latin typeface="Staatliches"/>
                <a:ea typeface="Staatliches"/>
                <a:cs typeface="Staatliches"/>
                <a:sym typeface="Staatliches"/>
              </a:rPr>
              <a:t>TAJUK PROPOSAL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22070" y="996453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851139"/>
            <a:ext cx="4685481" cy="931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14181" y="8851139"/>
            <a:ext cx="6538761" cy="989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b="true" sz="21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419"/>
              </a:lnSpc>
            </a:pPr>
            <a:r>
              <a:rPr lang="en-US" b="true" sz="21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419"/>
              </a:lnSpc>
            </a:pPr>
            <a:r>
              <a:rPr lang="en-US" b="true" sz="21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82138" y="8851139"/>
            <a:ext cx="492925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55876" y="996453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97880" y="5327535"/>
            <a:ext cx="6784258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MASUKKAN FOTO PROPOSAL</a:t>
            </a:r>
          </a:p>
          <a:p>
            <a:pPr algn="ctr">
              <a:lnSpc>
                <a:spcPts val="2346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9077" y="2631869"/>
            <a:ext cx="10438235" cy="493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70"/>
              </a:lnSpc>
            </a:pPr>
            <a:r>
              <a:rPr lang="en-US" sz="21593" spc="-118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PELAKON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331" y="7077914"/>
            <a:ext cx="11073727" cy="150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cadangkan minimum </a:t>
            </a:r>
            <a:r>
              <a:rPr lang="en-US" b="true" sz="20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10 nama pelakon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765647" y="1947800"/>
            <a:ext cx="2424591" cy="24245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1765647" y="4502343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Pelakon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765647" y="5728879"/>
            <a:ext cx="2424591" cy="242459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4834709" y="1947800"/>
            <a:ext cx="2424591" cy="242459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4834709" y="5728879"/>
            <a:ext cx="2424591" cy="242459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765647" y="4868795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Watak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834709" y="4496216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Pelakon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834709" y="4862668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Watak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65647" y="8286820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Pelakon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765647" y="8653272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Watak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834709" y="8286820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Pelakon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834709" y="8653272"/>
            <a:ext cx="2424591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Watak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823715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838856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765647" y="663337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838856" y="6591194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9077" y="2631869"/>
            <a:ext cx="10438235" cy="493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70"/>
              </a:lnSpc>
            </a:pPr>
            <a:r>
              <a:rPr lang="en-US" sz="21593" spc="-118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PENGACARA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331" y="7077914"/>
            <a:ext cx="11073727" cy="150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cadangkan minimum </a:t>
            </a:r>
            <a:r>
              <a:rPr lang="en-US" b="true" sz="20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4 nama Pengacara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765647" y="1947800"/>
            <a:ext cx="2424591" cy="24245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1765647" y="4502343"/>
            <a:ext cx="2715446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Pengacara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834709" y="1947800"/>
            <a:ext cx="2424591" cy="242459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23715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38856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34709" y="4448367"/>
            <a:ext cx="2715446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Pengacara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65647" y="4897370"/>
            <a:ext cx="2715446" cy="2672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Pengacaraan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>
              <a:lnSpc>
                <a:spcPts val="3426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4838856" y="4843393"/>
            <a:ext cx="2715446" cy="2672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Pengacaraan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>
              <a:lnSpc>
                <a:spcPts val="3426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9077" y="2631869"/>
            <a:ext cx="10438235" cy="493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70"/>
              </a:lnSpc>
            </a:pPr>
            <a:r>
              <a:rPr lang="en-US" sz="21593" spc="-118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PENGARAH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331" y="7077914"/>
            <a:ext cx="11073727" cy="150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cadangkan minimum </a:t>
            </a:r>
            <a:r>
              <a:rPr lang="en-US" b="true" sz="20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2 nama Pengarah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765647" y="1947800"/>
            <a:ext cx="2424591" cy="24245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1765647" y="4502343"/>
            <a:ext cx="2715446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Pengarah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834709" y="1947800"/>
            <a:ext cx="2424591" cy="242459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23715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38856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34709" y="4448367"/>
            <a:ext cx="2715446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Pengarah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65647" y="4897370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Pengarahan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4838856" y="4900140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Pengarahan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9077" y="2536619"/>
            <a:ext cx="10438235" cy="432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8"/>
              </a:lnSpc>
            </a:pPr>
            <a:r>
              <a:rPr lang="en-US" sz="18893" spc="-1039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PENULIS SKRIP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331" y="7077914"/>
            <a:ext cx="11073727" cy="150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cadangkan minimum </a:t>
            </a:r>
            <a:r>
              <a:rPr lang="en-US" b="true" sz="20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2 nama Penulis Skrip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765647" y="1947800"/>
            <a:ext cx="2424591" cy="24245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1765647" y="4502343"/>
            <a:ext cx="2937179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Penulis Skrip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834709" y="1947800"/>
            <a:ext cx="2424591" cy="242459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23715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38856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34709" y="4448367"/>
            <a:ext cx="2981952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Penulis Skrip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65647" y="4897370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Penulisan Skrip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4834709" y="4900140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Penulisan Skrip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1331" y="2536619"/>
            <a:ext cx="10931890" cy="432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8"/>
              </a:lnSpc>
            </a:pPr>
            <a:r>
              <a:rPr lang="en-US" sz="18893" spc="-1039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EDITOR @ D.O.P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331" y="7077914"/>
            <a:ext cx="11073727" cy="150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cadangkan minimum </a:t>
            </a:r>
            <a:r>
              <a:rPr lang="en-US" b="true" sz="20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2 nama Editor atau D.O.P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765647" y="1947800"/>
            <a:ext cx="2424591" cy="24245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1413222" y="4502343"/>
            <a:ext cx="3289604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Editor @ D.O.P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834709" y="1947800"/>
            <a:ext cx="2424591" cy="242459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76929" y="44206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23715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38856" y="2881620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34709" y="4448367"/>
            <a:ext cx="3226882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Editor @ D.O.P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65647" y="4897370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Editor @ DOP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4833518" y="5006634"/>
            <a:ext cx="2715446" cy="488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Keterangan: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 Editor @ DOP</a:t>
            </a:r>
          </a:p>
          <a:p>
            <a:pPr algn="l">
              <a:lnSpc>
                <a:spcPts val="2239"/>
              </a:lnSpc>
            </a:pPr>
            <a:r>
              <a:rPr lang="en-US" sz="1599" spc="-31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 (3 tahun terkini) </a:t>
            </a:r>
          </a:p>
          <a:p>
            <a:pPr algn="l">
              <a:lnSpc>
                <a:spcPts val="2239"/>
              </a:lnSpc>
            </a:pP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program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tahun terbitan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saluran TV</a:t>
            </a:r>
          </a:p>
          <a:p>
            <a:pPr algn="l" marL="345439" indent="-172720" lvl="1">
              <a:lnSpc>
                <a:spcPts val="2239"/>
              </a:lnSpc>
              <a:buFont typeface="Arial"/>
              <a:buChar char="•"/>
            </a:pPr>
            <a:r>
              <a:rPr lang="en-US" b="true" sz="1599" spc="-31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Pendaftaran Keahlian dengan jelas</a:t>
            </a:r>
          </a:p>
          <a:p>
            <a:pPr algn="l">
              <a:lnSpc>
                <a:spcPts val="3426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31589" y="6991718"/>
            <a:ext cx="16856224" cy="7838144"/>
          </a:xfrm>
          <a:custGeom>
            <a:avLst/>
            <a:gdLst/>
            <a:ahLst/>
            <a:cxnLst/>
            <a:rect r="r" b="b" t="t" l="l"/>
            <a:pathLst>
              <a:path h="7838144" w="16856224">
                <a:moveTo>
                  <a:pt x="0" y="0"/>
                </a:moveTo>
                <a:lnTo>
                  <a:pt x="16856225" y="0"/>
                </a:lnTo>
                <a:lnTo>
                  <a:pt x="16856225" y="7838145"/>
                </a:lnTo>
                <a:lnTo>
                  <a:pt x="0" y="783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76929" y="44206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1556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76459" y="6764093"/>
            <a:ext cx="2027089" cy="851377"/>
          </a:xfrm>
          <a:custGeom>
            <a:avLst/>
            <a:gdLst/>
            <a:ahLst/>
            <a:cxnLst/>
            <a:rect r="r" b="b" t="t" l="l"/>
            <a:pathLst>
              <a:path h="851377" w="2027089">
                <a:moveTo>
                  <a:pt x="0" y="0"/>
                </a:moveTo>
                <a:lnTo>
                  <a:pt x="2027089" y="0"/>
                </a:lnTo>
                <a:lnTo>
                  <a:pt x="2027089" y="851378"/>
                </a:lnTo>
                <a:lnTo>
                  <a:pt x="0" y="851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56357" y="673005"/>
            <a:ext cx="3562597" cy="4114800"/>
          </a:xfrm>
          <a:custGeom>
            <a:avLst/>
            <a:gdLst/>
            <a:ahLst/>
            <a:cxnLst/>
            <a:rect r="r" b="b" t="t" l="l"/>
            <a:pathLst>
              <a:path h="4114800" w="3562597">
                <a:moveTo>
                  <a:pt x="0" y="0"/>
                </a:moveTo>
                <a:lnTo>
                  <a:pt x="3562598" y="0"/>
                </a:lnTo>
                <a:lnTo>
                  <a:pt x="3562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81331" y="1826899"/>
            <a:ext cx="9369217" cy="51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34"/>
              </a:lnSpc>
            </a:pPr>
            <a:r>
              <a:rPr lang="en-US" sz="15273" spc="-840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CADANGAN LOKASI PENGGAMBARAN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1331" y="7586896"/>
            <a:ext cx="11610400" cy="96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69"/>
              </a:lnSpc>
            </a:pPr>
            <a:r>
              <a:rPr lang="en-US" sz="16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</a:t>
            </a:r>
          </a:p>
          <a:p>
            <a:pPr algn="l">
              <a:lnSpc>
                <a:spcPts val="1869"/>
              </a:lnSpc>
            </a:pPr>
          </a:p>
          <a:p>
            <a:pPr algn="l" marL="367029" indent="-183514" lvl="1">
              <a:lnSpc>
                <a:spcPts val="1869"/>
              </a:lnSpc>
              <a:buAutoNum type="arabicPeriod" startAt="1"/>
            </a:pPr>
            <a:r>
              <a:rPr lang="en-US" sz="16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nyatakan dengan jelas maklumat cadangan lokasi penggambaran beserta gambar foto</a:t>
            </a:r>
          </a:p>
          <a:p>
            <a:pPr algn="l" marL="367029" indent="-183514" lvl="1">
              <a:lnSpc>
                <a:spcPts val="1869"/>
              </a:lnSpc>
              <a:buAutoNum type="arabicPeriod" startAt="1"/>
            </a:pPr>
            <a:r>
              <a:rPr lang="en-US" sz="16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71453" y="3667303"/>
            <a:ext cx="3598037" cy="27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Nama dan Maklumat Lokasi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31692" y="2117892"/>
            <a:ext cx="3077559" cy="496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Masukkan foto lokasi </a:t>
            </a:r>
          </a:p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di sini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090396" y="1174415"/>
            <a:ext cx="3562597" cy="4114800"/>
          </a:xfrm>
          <a:custGeom>
            <a:avLst/>
            <a:gdLst/>
            <a:ahLst/>
            <a:cxnLst/>
            <a:rect r="r" b="b" t="t" l="l"/>
            <a:pathLst>
              <a:path h="4114800" w="3562597">
                <a:moveTo>
                  <a:pt x="0" y="0"/>
                </a:moveTo>
                <a:lnTo>
                  <a:pt x="3562597" y="0"/>
                </a:lnTo>
                <a:lnTo>
                  <a:pt x="35625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901235" y="4123559"/>
            <a:ext cx="3598037" cy="27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Nama dan Maklumat Lokasi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61474" y="2352552"/>
            <a:ext cx="3077559" cy="496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Masukkan foto lokasi </a:t>
            </a:r>
          </a:p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di sini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137656" y="5479715"/>
            <a:ext cx="3562597" cy="4114800"/>
          </a:xfrm>
          <a:custGeom>
            <a:avLst/>
            <a:gdLst/>
            <a:ahLst/>
            <a:cxnLst/>
            <a:rect r="r" b="b" t="t" l="l"/>
            <a:pathLst>
              <a:path h="4114800" w="3562597">
                <a:moveTo>
                  <a:pt x="0" y="0"/>
                </a:moveTo>
                <a:lnTo>
                  <a:pt x="3562597" y="0"/>
                </a:lnTo>
                <a:lnTo>
                  <a:pt x="35625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895137" y="8489615"/>
            <a:ext cx="3598037" cy="277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Nama dan Maklumat Lokasi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55376" y="7040556"/>
            <a:ext cx="3077559" cy="496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Masukkan foto lokasi </a:t>
            </a:r>
          </a:p>
          <a:p>
            <a:pPr algn="ctr">
              <a:lnSpc>
                <a:spcPts val="1759"/>
              </a:lnSpc>
            </a:pPr>
            <a:r>
              <a:rPr lang="en-US" sz="15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di sini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021" y="1691531"/>
            <a:ext cx="18288000" cy="215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9501" spc="-522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TIMELINE PEROLEHAN PROGRAM TV , RTM</a:t>
            </a:r>
          </a:p>
          <a:p>
            <a:pPr algn="ctr">
              <a:lnSpc>
                <a:spcPts val="8171"/>
              </a:lnSpc>
            </a:pPr>
            <a:r>
              <a:rPr lang="en-US" sz="9501" spc="-522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FASA 2 TAHUN 2025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03764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2" y="0"/>
                </a:lnTo>
                <a:lnTo>
                  <a:pt x="1911072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54696" y="4878305"/>
            <a:ext cx="3170454" cy="3170454"/>
          </a:xfrm>
          <a:custGeom>
            <a:avLst/>
            <a:gdLst/>
            <a:ahLst/>
            <a:cxnLst/>
            <a:rect r="r" b="b" t="t" l="l"/>
            <a:pathLst>
              <a:path h="3170454" w="3170454">
                <a:moveTo>
                  <a:pt x="0" y="0"/>
                </a:moveTo>
                <a:lnTo>
                  <a:pt x="3170454" y="0"/>
                </a:lnTo>
                <a:lnTo>
                  <a:pt x="3170454" y="3170454"/>
                </a:lnTo>
                <a:lnTo>
                  <a:pt x="0" y="317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98622" y="5029112"/>
            <a:ext cx="3170454" cy="3170454"/>
          </a:xfrm>
          <a:custGeom>
            <a:avLst/>
            <a:gdLst/>
            <a:ahLst/>
            <a:cxnLst/>
            <a:rect r="r" b="b" t="t" l="l"/>
            <a:pathLst>
              <a:path h="3170454" w="3170454">
                <a:moveTo>
                  <a:pt x="0" y="0"/>
                </a:moveTo>
                <a:lnTo>
                  <a:pt x="3170454" y="0"/>
                </a:lnTo>
                <a:lnTo>
                  <a:pt x="3170454" y="3170454"/>
                </a:lnTo>
                <a:lnTo>
                  <a:pt x="0" y="317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99164" y="4878305"/>
            <a:ext cx="3170454" cy="3170454"/>
          </a:xfrm>
          <a:custGeom>
            <a:avLst/>
            <a:gdLst/>
            <a:ahLst/>
            <a:cxnLst/>
            <a:rect r="r" b="b" t="t" l="l"/>
            <a:pathLst>
              <a:path h="3170454" w="3170454">
                <a:moveTo>
                  <a:pt x="0" y="0"/>
                </a:moveTo>
                <a:lnTo>
                  <a:pt x="3170454" y="0"/>
                </a:lnTo>
                <a:lnTo>
                  <a:pt x="3170454" y="3170454"/>
                </a:lnTo>
                <a:lnTo>
                  <a:pt x="0" y="317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1501" y="8431336"/>
            <a:ext cx="2050151" cy="847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23670" indent="-161835" lvl="1">
              <a:lnSpc>
                <a:spcPts val="1649"/>
              </a:lnSpc>
              <a:buAutoNum type="arabicPeriod" startAt="1"/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Jangkaan </a:t>
            </a:r>
            <a:r>
              <a:rPr lang="en-US" b="true" sz="14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SST</a:t>
            </a: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 Perolehan Program TV Fasa 2 Tahun 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8042" y="8120196"/>
            <a:ext cx="1973611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12/2025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60402" y="9571366"/>
            <a:ext cx="6538761" cy="71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76577" y="4525890"/>
            <a:ext cx="2050151" cy="24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2. Bon &amp; Factoring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73042" y="4214751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12/2025 - 1/2026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05188" y="8426573"/>
            <a:ext cx="2050151" cy="44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3. Penggambaran - Offline / Online Editing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01653" y="8115434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1/2026 - 4/2026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95427" y="8582143"/>
            <a:ext cx="2050151" cy="44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4. Kemasukan Link Penilaian Kandungan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71968" y="8271004"/>
            <a:ext cx="2279774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2/2026 - 5/2026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58773" y="4476673"/>
            <a:ext cx="2050151" cy="44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5. Penilaian dan Pindaan Kandungan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316968" y="4214751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2/2026 - 6/2026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44000" y="8582143"/>
            <a:ext cx="2050151" cy="44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6. Penilaian dan Pindaan Teknikal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902195" y="8213854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6. 3/2026 - 8/2026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695969" y="8431336"/>
            <a:ext cx="2050151" cy="44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7. Lulus Sempurna untuk Siaran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772510" y="8120196"/>
            <a:ext cx="2279774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5/2026 - 8/2026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759315" y="4325865"/>
            <a:ext cx="2050151" cy="24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8. Pembayaran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517510" y="4063944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9/2026 - 10/2026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344542" y="8431336"/>
            <a:ext cx="2050151" cy="24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4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9. Siaran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102737" y="8063046"/>
            <a:ext cx="2533762" cy="33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b="true" sz="19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11/2026 ke atas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021" y="1691531"/>
            <a:ext cx="18288000" cy="112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9501" spc="-522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MILESTONE PENERBITAN SYARIKAT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03764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2" y="0"/>
                </a:lnTo>
                <a:lnTo>
                  <a:pt x="1911072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660402" y="6004667"/>
            <a:ext cx="7315200" cy="2992582"/>
          </a:xfrm>
          <a:custGeom>
            <a:avLst/>
            <a:gdLst/>
            <a:ahLst/>
            <a:cxnLst/>
            <a:rect r="r" b="b" t="t" l="l"/>
            <a:pathLst>
              <a:path h="2992582" w="7315200">
                <a:moveTo>
                  <a:pt x="0" y="0"/>
                </a:moveTo>
                <a:lnTo>
                  <a:pt x="7315200" y="0"/>
                </a:lnTo>
                <a:lnTo>
                  <a:pt x="7315200" y="2992582"/>
                </a:lnTo>
                <a:lnTo>
                  <a:pt x="0" y="2992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60402" y="9571366"/>
            <a:ext cx="6538761" cy="71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1759"/>
              </a:lnSpc>
            </a:pPr>
            <a:r>
              <a:rPr lang="en-US" b="true" sz="15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05046" y="2768544"/>
            <a:ext cx="13492417" cy="2931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Nota:</a:t>
            </a:r>
          </a:p>
          <a:p>
            <a:pPr algn="l">
              <a:lnSpc>
                <a:spcPts val="2309"/>
              </a:lnSpc>
            </a:pP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maklumat berkaitan durasi, aktiviti kerja penerbitan dari peringkat pra sehingga selesai dan tempoh pelaksaan penerbitan program TV yang dicadangkan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Rujuk Timeline RTM bagi memastikan cadangan milestone tempoh pelaksanaan program seiring dengan tempoh yang digariskan oleh RTM</a:t>
            </a:r>
          </a:p>
          <a:p>
            <a:pPr algn="l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Maklumat ini penting ke arah pelaksanaan penerbitan program TV RTM dengan look &amp; feel yang segar dan relevan</a:t>
            </a:r>
          </a:p>
          <a:p>
            <a:pPr algn="just" marL="453207" indent="-226604" lvl="1">
              <a:lnSpc>
                <a:spcPts val="2309"/>
              </a:lnSpc>
              <a:buAutoNum type="arabicPeriod" startAt="1"/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Kawalan ini juga bagi memastikan program TV disiapkan dalam tempoh yang ditetapkan tanpa permohonan pelanjutan kontrak bagi tempoh penerbitan dan pembekalan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76929" y="50822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5"/>
                </a:lnTo>
                <a:lnTo>
                  <a:pt x="0" y="1713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03570" y="3477569"/>
            <a:ext cx="3883734" cy="961224"/>
          </a:xfrm>
          <a:custGeom>
            <a:avLst/>
            <a:gdLst/>
            <a:ahLst/>
            <a:cxnLst/>
            <a:rect r="r" b="b" t="t" l="l"/>
            <a:pathLst>
              <a:path h="961224" w="3883734">
                <a:moveTo>
                  <a:pt x="0" y="0"/>
                </a:moveTo>
                <a:lnTo>
                  <a:pt x="3883734" y="0"/>
                </a:lnTo>
                <a:lnTo>
                  <a:pt x="3883734" y="961225"/>
                </a:lnTo>
                <a:lnTo>
                  <a:pt x="0" y="96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92104" y="3477569"/>
            <a:ext cx="3881466" cy="960663"/>
          </a:xfrm>
          <a:custGeom>
            <a:avLst/>
            <a:gdLst/>
            <a:ahLst/>
            <a:cxnLst/>
            <a:rect r="r" b="b" t="t" l="l"/>
            <a:pathLst>
              <a:path h="960663" w="3881466">
                <a:moveTo>
                  <a:pt x="0" y="0"/>
                </a:moveTo>
                <a:lnTo>
                  <a:pt x="3881466" y="0"/>
                </a:lnTo>
                <a:lnTo>
                  <a:pt x="3881466" y="960663"/>
                </a:lnTo>
                <a:lnTo>
                  <a:pt x="0" y="960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80638" y="3477569"/>
            <a:ext cx="3881466" cy="960663"/>
          </a:xfrm>
          <a:custGeom>
            <a:avLst/>
            <a:gdLst/>
            <a:ahLst/>
            <a:cxnLst/>
            <a:rect r="r" b="b" t="t" l="l"/>
            <a:pathLst>
              <a:path h="960663" w="3881466">
                <a:moveTo>
                  <a:pt x="0" y="0"/>
                </a:moveTo>
                <a:lnTo>
                  <a:pt x="3881466" y="0"/>
                </a:lnTo>
                <a:lnTo>
                  <a:pt x="3881466" y="960663"/>
                </a:lnTo>
                <a:lnTo>
                  <a:pt x="0" y="960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69172" y="3477569"/>
            <a:ext cx="3963292" cy="980915"/>
          </a:xfrm>
          <a:custGeom>
            <a:avLst/>
            <a:gdLst/>
            <a:ahLst/>
            <a:cxnLst/>
            <a:rect r="r" b="b" t="t" l="l"/>
            <a:pathLst>
              <a:path h="980915" w="3963292">
                <a:moveTo>
                  <a:pt x="0" y="0"/>
                </a:moveTo>
                <a:lnTo>
                  <a:pt x="3963292" y="0"/>
                </a:lnTo>
                <a:lnTo>
                  <a:pt x="3963292" y="980915"/>
                </a:lnTo>
                <a:lnTo>
                  <a:pt x="0" y="98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846820"/>
            <a:ext cx="16455730" cy="1477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9"/>
              </a:lnSpc>
            </a:pPr>
            <a:r>
              <a:rPr lang="en-US" sz="12382" spc="-681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senarai nama kru penggambaran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315413" y="4590632"/>
            <a:ext cx="2583614" cy="3150749"/>
          </a:xfrm>
          <a:custGeom>
            <a:avLst/>
            <a:gdLst/>
            <a:ahLst/>
            <a:cxnLst/>
            <a:rect r="r" b="b" t="t" l="l"/>
            <a:pathLst>
              <a:path h="3150749" w="2583614">
                <a:moveTo>
                  <a:pt x="0" y="0"/>
                </a:moveTo>
                <a:lnTo>
                  <a:pt x="2583614" y="0"/>
                </a:lnTo>
                <a:lnTo>
                  <a:pt x="2583614" y="3150749"/>
                </a:lnTo>
                <a:lnTo>
                  <a:pt x="0" y="315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82346" y="3660315"/>
            <a:ext cx="2126183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Kru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462782" y="3660315"/>
            <a:ext cx="3288614" cy="48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7" spc="-48" b="true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Kad Pengenalan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77065" y="3526367"/>
            <a:ext cx="3288614" cy="767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6"/>
              </a:lnSpc>
            </a:pPr>
            <a:r>
              <a:rPr lang="en-US" b="true" sz="2047" spc="-4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Jawatan / Peranan di dalam Produksi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026824" y="4590632"/>
            <a:ext cx="2583614" cy="3150749"/>
          </a:xfrm>
          <a:custGeom>
            <a:avLst/>
            <a:gdLst/>
            <a:ahLst/>
            <a:cxnLst/>
            <a:rect r="r" b="b" t="t" l="l"/>
            <a:pathLst>
              <a:path h="3150749" w="2583614">
                <a:moveTo>
                  <a:pt x="0" y="0"/>
                </a:moveTo>
                <a:lnTo>
                  <a:pt x="2583614" y="0"/>
                </a:lnTo>
                <a:lnTo>
                  <a:pt x="2583614" y="3150749"/>
                </a:lnTo>
                <a:lnTo>
                  <a:pt x="0" y="315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739855" y="4590071"/>
            <a:ext cx="2583614" cy="3150749"/>
          </a:xfrm>
          <a:custGeom>
            <a:avLst/>
            <a:gdLst/>
            <a:ahLst/>
            <a:cxnLst/>
            <a:rect r="r" b="b" t="t" l="l"/>
            <a:pathLst>
              <a:path h="3150749" w="2583614">
                <a:moveTo>
                  <a:pt x="0" y="0"/>
                </a:moveTo>
                <a:lnTo>
                  <a:pt x="2583614" y="0"/>
                </a:lnTo>
                <a:lnTo>
                  <a:pt x="2583614" y="3150749"/>
                </a:lnTo>
                <a:lnTo>
                  <a:pt x="0" y="315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52886" y="4589510"/>
            <a:ext cx="2583614" cy="3150749"/>
          </a:xfrm>
          <a:custGeom>
            <a:avLst/>
            <a:gdLst/>
            <a:ahLst/>
            <a:cxnLst/>
            <a:rect r="r" b="b" t="t" l="l"/>
            <a:pathLst>
              <a:path h="3150749" w="2583614">
                <a:moveTo>
                  <a:pt x="0" y="0"/>
                </a:moveTo>
                <a:lnTo>
                  <a:pt x="2583613" y="0"/>
                </a:lnTo>
                <a:lnTo>
                  <a:pt x="2583613" y="3150749"/>
                </a:lnTo>
                <a:lnTo>
                  <a:pt x="0" y="315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662179" y="3382319"/>
            <a:ext cx="3288614" cy="904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6"/>
              </a:lnSpc>
            </a:pPr>
            <a:r>
              <a:rPr lang="en-US" b="true" sz="2047" spc="-4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Maklumat Tambahan </a:t>
            </a:r>
          </a:p>
          <a:p>
            <a:pPr algn="ctr">
              <a:lnSpc>
                <a:spcPts val="1326"/>
              </a:lnSpc>
            </a:pPr>
            <a:r>
              <a:rPr lang="en-US" b="true" sz="947" spc="-18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Berdaftar dengan mana-mana Persatuan di dalam Industri Kreatif? Jika Ya, nyatakan nama Persatuan dan Nombor Keahlian dengan jelas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0920" y="7998556"/>
            <a:ext cx="16031544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Nota: </a:t>
            </a: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54343" y="2005178"/>
            <a:ext cx="10124441" cy="418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704"/>
              </a:lnSpc>
            </a:pPr>
            <a:r>
              <a:rPr lang="en-US" sz="18261" spc="-1004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MAKLUMAT SYARIKAT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2694170"/>
            <a:ext cx="2439803" cy="2600566"/>
          </a:xfrm>
          <a:custGeom>
            <a:avLst/>
            <a:gdLst/>
            <a:ahLst/>
            <a:cxnLst/>
            <a:rect r="r" b="b" t="t" l="l"/>
            <a:pathLst>
              <a:path h="2600566" w="2439803">
                <a:moveTo>
                  <a:pt x="0" y="0"/>
                </a:moveTo>
                <a:lnTo>
                  <a:pt x="2439803" y="0"/>
                </a:lnTo>
                <a:lnTo>
                  <a:pt x="2439803" y="2600566"/>
                </a:lnTo>
                <a:lnTo>
                  <a:pt x="0" y="2600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8641" y="6707609"/>
            <a:ext cx="4070132" cy="1581254"/>
          </a:xfrm>
          <a:custGeom>
            <a:avLst/>
            <a:gdLst/>
            <a:ahLst/>
            <a:cxnLst/>
            <a:rect r="r" b="b" t="t" l="l"/>
            <a:pathLst>
              <a:path h="1581254" w="4070132">
                <a:moveTo>
                  <a:pt x="0" y="0"/>
                </a:moveTo>
                <a:lnTo>
                  <a:pt x="4070133" y="0"/>
                </a:lnTo>
                <a:lnTo>
                  <a:pt x="4070133" y="1581254"/>
                </a:lnTo>
                <a:lnTo>
                  <a:pt x="0" y="1581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00641" y="2025297"/>
            <a:ext cx="1927686" cy="57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6"/>
              </a:lnSpc>
            </a:pPr>
            <a:r>
              <a:rPr lang="en-US" b="true" sz="2228" spc="-122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RASMI</a:t>
            </a:r>
          </a:p>
          <a:p>
            <a:pPr algn="ctr">
              <a:lnSpc>
                <a:spcPts val="1916"/>
              </a:lnSpc>
            </a:pPr>
            <a:r>
              <a:rPr lang="en-US" b="true" sz="2228" spc="-122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95673" y="2321059"/>
            <a:ext cx="6290514" cy="335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SYARIKAT:</a:t>
            </a:r>
          </a:p>
          <a:p>
            <a:pPr algn="just">
              <a:lnSpc>
                <a:spcPts val="2346"/>
              </a:lnSpc>
            </a:pPr>
          </a:p>
          <a:p>
            <a:pPr algn="just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JENIS PERNIAGAAN:</a:t>
            </a:r>
          </a:p>
          <a:p>
            <a:pPr algn="just">
              <a:lnSpc>
                <a:spcPts val="2346"/>
              </a:lnSpc>
            </a:pPr>
          </a:p>
          <a:p>
            <a:pPr algn="just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MODAL BERBAYAR SYARIKAT:</a:t>
            </a:r>
          </a:p>
          <a:p>
            <a:pPr algn="just">
              <a:lnSpc>
                <a:spcPts val="2346"/>
              </a:lnSpc>
            </a:pPr>
          </a:p>
          <a:p>
            <a:pPr algn="just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PENDAFTARAN FINAS:</a:t>
            </a:r>
          </a:p>
          <a:p>
            <a:pPr algn="just">
              <a:lnSpc>
                <a:spcPts val="2346"/>
              </a:lnSpc>
            </a:pPr>
          </a:p>
          <a:p>
            <a:pPr algn="just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PENDAFTARAN SYARIKAT DENGAN MANA-MANA PERSATUAN DI DALAM INDUSTRI KREATIF: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5225479" y="6707609"/>
            <a:ext cx="4070132" cy="1581254"/>
          </a:xfrm>
          <a:custGeom>
            <a:avLst/>
            <a:gdLst/>
            <a:ahLst/>
            <a:cxnLst/>
            <a:rect r="r" b="b" t="t" l="l"/>
            <a:pathLst>
              <a:path h="1581254" w="4070132">
                <a:moveTo>
                  <a:pt x="0" y="0"/>
                </a:moveTo>
                <a:lnTo>
                  <a:pt x="4070133" y="0"/>
                </a:lnTo>
                <a:lnTo>
                  <a:pt x="4070133" y="1581254"/>
                </a:lnTo>
                <a:lnTo>
                  <a:pt x="0" y="1581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572318" y="6707609"/>
            <a:ext cx="4070132" cy="1581254"/>
          </a:xfrm>
          <a:custGeom>
            <a:avLst/>
            <a:gdLst/>
            <a:ahLst/>
            <a:cxnLst/>
            <a:rect r="r" b="b" t="t" l="l"/>
            <a:pathLst>
              <a:path h="1581254" w="4070132">
                <a:moveTo>
                  <a:pt x="0" y="0"/>
                </a:moveTo>
                <a:lnTo>
                  <a:pt x="4070132" y="0"/>
                </a:lnTo>
                <a:lnTo>
                  <a:pt x="4070132" y="1581254"/>
                </a:lnTo>
                <a:lnTo>
                  <a:pt x="0" y="1581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919156" y="6707609"/>
            <a:ext cx="4070132" cy="1581254"/>
          </a:xfrm>
          <a:custGeom>
            <a:avLst/>
            <a:gdLst/>
            <a:ahLst/>
            <a:cxnLst/>
            <a:rect r="r" b="b" t="t" l="l"/>
            <a:pathLst>
              <a:path h="1581254" w="4070132">
                <a:moveTo>
                  <a:pt x="0" y="0"/>
                </a:moveTo>
                <a:lnTo>
                  <a:pt x="4070133" y="0"/>
                </a:lnTo>
                <a:lnTo>
                  <a:pt x="4070133" y="1581254"/>
                </a:lnTo>
                <a:lnTo>
                  <a:pt x="0" y="1581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91116" y="7301216"/>
            <a:ext cx="3045182" cy="40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PENGALAMAN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28388" y="7153579"/>
            <a:ext cx="3045182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PORTFOLIO / KLIEN / KOLABORASI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86187" y="6858304"/>
            <a:ext cx="3045182" cy="994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PENYERTAAN DI PERINGKAT ANTARABANGSA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518750" y="7301216"/>
            <a:ext cx="3045182" cy="40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i="true" spc="-150">
                <a:solidFill>
                  <a:srgbClr val="342D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AWARD WINNING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28529" y="7645873"/>
            <a:ext cx="2892101" cy="32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b="true" sz="2128" spc="-117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(3 TAHUN TERKINI)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14495" y="7806126"/>
            <a:ext cx="2892101" cy="32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b="true" sz="2128" spc="-117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(3 TAHUN TERKINI)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183235" y="7852417"/>
            <a:ext cx="2892101" cy="32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b="true" sz="2128" spc="-117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(3 TAHUN TERKINI)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595291" y="7734063"/>
            <a:ext cx="2892101" cy="32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b="true" sz="2128" spc="-117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(3 TAHUN TERKINI)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408019" y="9093008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819137" y="0"/>
            <a:ext cx="2114918" cy="2114918"/>
          </a:xfrm>
          <a:custGeom>
            <a:avLst/>
            <a:gdLst/>
            <a:ahLst/>
            <a:cxnLst/>
            <a:rect r="r" b="b" t="t" l="l"/>
            <a:pathLst>
              <a:path h="2114918" w="2114918">
                <a:moveTo>
                  <a:pt x="0" y="0"/>
                </a:moveTo>
                <a:lnTo>
                  <a:pt x="2114918" y="0"/>
                </a:lnTo>
                <a:lnTo>
                  <a:pt x="2114918" y="2114918"/>
                </a:lnTo>
                <a:lnTo>
                  <a:pt x="0" y="2114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422070" y="996453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46075" y="9282944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55876" y="996453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64486" y="2628825"/>
            <a:ext cx="4685481" cy="523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4"/>
              </a:lnSpc>
            </a:pPr>
            <a:r>
              <a:rPr lang="en-US" b="true" sz="3528" spc="-194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I</a:t>
            </a:r>
            <a:r>
              <a:rPr lang="en-US" b="true" sz="3528" spc="-194" u="sng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SI KANDUNGAN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241939"/>
            <a:ext cx="15447124" cy="5127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 MAKLUMAT PROPOSAL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LATAR IDEA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LOGLINE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SINOPSIS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TREATMENT 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STORYBOARD (O[PSYENEL)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PELAKON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PENGACARA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PENGARAH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PENULIS SKRI[P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EDITOR (KEMASKINI DI PERINGKAT MESYUARAT PENERBITAN)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CADANGAN LOKASI PENGGAMBARAN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i="true" spc="-150">
                <a:solidFill>
                  <a:srgbClr val="342D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MILESTONE </a:t>
            </a: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- RTM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i="true" spc="-150">
                <a:solidFill>
                  <a:srgbClr val="342D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 MILESTONE </a:t>
            </a: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- SYARIKAT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SENARAI NAMA KRU PENGGAMBARAN (KEMASKINI DI PERINGKAT MESYUARAT PENERBITAN)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MAKLUMAT SYARIKAT</a:t>
            </a:r>
          </a:p>
          <a:p>
            <a:pPr algn="l" marL="589067" indent="-294533" lvl="1">
              <a:lnSpc>
                <a:spcPts val="2346"/>
              </a:lnSpc>
              <a:buAutoNum type="arabicPeriod" startAt="1"/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MAKLUMAT PENERBIT / PENGARAH URUSAN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61500" y="2571580"/>
            <a:ext cx="10124441" cy="418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704"/>
              </a:lnSpc>
            </a:pPr>
            <a:r>
              <a:rPr lang="en-US" sz="18261" spc="-1004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MAKLUMAT PENERBIT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376929" y="3111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48633" y="2195672"/>
            <a:ext cx="2737065" cy="2737065"/>
          </a:xfrm>
          <a:custGeom>
            <a:avLst/>
            <a:gdLst/>
            <a:ahLst/>
            <a:cxnLst/>
            <a:rect r="r" b="b" t="t" l="l"/>
            <a:pathLst>
              <a:path h="2737065" w="2737065">
                <a:moveTo>
                  <a:pt x="0" y="0"/>
                </a:moveTo>
                <a:lnTo>
                  <a:pt x="2737065" y="0"/>
                </a:lnTo>
                <a:lnTo>
                  <a:pt x="2737065" y="2737064"/>
                </a:lnTo>
                <a:lnTo>
                  <a:pt x="0" y="2737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65056" y="6318254"/>
            <a:ext cx="6887533" cy="188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PENERBIT: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KAD PENGENALAN: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TEL (YANG AKTIF) UNTUK DIHUBUNGI: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ALAMAT EMEL (YANG AKTIF):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857" y="188818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66993" y="188818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548633" y="5656261"/>
            <a:ext cx="2737065" cy="2737065"/>
          </a:xfrm>
          <a:custGeom>
            <a:avLst/>
            <a:gdLst/>
            <a:ahLst/>
            <a:cxnLst/>
            <a:rect r="r" b="b" t="t" l="l"/>
            <a:pathLst>
              <a:path h="2737065" w="2737065">
                <a:moveTo>
                  <a:pt x="0" y="0"/>
                </a:moveTo>
                <a:lnTo>
                  <a:pt x="2737065" y="0"/>
                </a:lnTo>
                <a:lnTo>
                  <a:pt x="2737065" y="2737065"/>
                </a:lnTo>
                <a:lnTo>
                  <a:pt x="0" y="2737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550060" y="2630712"/>
            <a:ext cx="6887533" cy="188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PENERBIT: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KAD PENGENALAN: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NO. TEL (YANG AKTIF) UNTUK DIHUBUNGI:</a:t>
            </a:r>
          </a:p>
          <a:p>
            <a:pPr algn="just">
              <a:lnSpc>
                <a:spcPts val="2088"/>
              </a:lnSpc>
            </a:pPr>
          </a:p>
          <a:p>
            <a:pPr algn="just">
              <a:lnSpc>
                <a:spcPts val="2088"/>
              </a:lnSpc>
            </a:pPr>
            <a:r>
              <a:rPr lang="en-US" b="true" sz="2428" spc="-133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ALAMAT EMEL (YANG AKTIF):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6245" y="4901537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6245" y="8420541"/>
            <a:ext cx="2424591" cy="3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1947" spc="-38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Masukkan foto di sini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2101" y="672431"/>
            <a:ext cx="13629483" cy="7208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89"/>
              </a:lnSpc>
            </a:pPr>
            <a:r>
              <a:rPr lang="en-US" sz="31499" spc="-1732">
                <a:solidFill>
                  <a:srgbClr val="96B7C8"/>
                </a:solidFill>
                <a:latin typeface="Staatliches"/>
                <a:ea typeface="Staatliches"/>
                <a:cs typeface="Staatliches"/>
                <a:sym typeface="Staatliches"/>
              </a:rPr>
              <a:t>TERIMA KASIH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51139"/>
            <a:ext cx="27140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14 JULAI 2025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93919" y="8851139"/>
            <a:ext cx="6538761" cy="931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DISEDIAKAN OLEH,</a:t>
            </a:r>
          </a:p>
          <a:p>
            <a:pPr algn="ct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UNIT KANDUNGAN KREATIF (UKK)</a:t>
            </a:r>
          </a:p>
          <a:p>
            <a:pPr algn="ctr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JABATAN PENYIARAN MALAYSIA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08722" y="8851139"/>
            <a:ext cx="4650578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PEROLEHAN PROGRAM TV SWASTA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FASA 2 TAHUN 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296843" y="2204991"/>
          <a:ext cx="14853527" cy="6668941"/>
        </p:xfrm>
        <a:graphic>
          <a:graphicData uri="http://schemas.openxmlformats.org/drawingml/2006/table">
            <a:tbl>
              <a:tblPr/>
              <a:tblGrid>
                <a:gridCol w="5963424"/>
                <a:gridCol w="8890103"/>
              </a:tblGrid>
              <a:tr h="8851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NAMA TAJUK PROGRAM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MASUKKAN TAJUK PROGRAM DI SINI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8851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KATEGORI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TELEMOVIE (CONTOH)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21079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BILANGAN EPISOD X DURASI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1 EPISOD X 120 MINIT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851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BAHASA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BAHASA MALAYSIA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851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GENRE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 : KOMEDI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4168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KOS PENERBITAN (PER EPISOD)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 : RM 100,000.00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7595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KOS PENERBITAN (KESELURUHAN)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 : RM 100,000.00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0" y="207502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27686" y="207502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46075" y="9282944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73038" y="455152"/>
            <a:ext cx="9974260" cy="95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0"/>
              </a:lnSpc>
            </a:pPr>
            <a:r>
              <a:rPr lang="en-US" sz="8000" spc="-440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MAKLUMAT PROPOSAL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0302" y="1976897"/>
            <a:ext cx="15006609" cy="228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7"/>
              </a:lnSpc>
            </a:pPr>
            <a:r>
              <a:rPr lang="en-US" sz="1532" spc="-84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*JIKA PROPOSAL SYARIKAT TERPILIH KE PERINGKAT SETERUSNYA, SILA KEMASKINI MAKLUMAT DI DALAM SLAID INI SEBELUM MENGHADIRI MESYUARAT PENERBITAN, RTM*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76929" y="-148184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5"/>
                </a:lnTo>
                <a:lnTo>
                  <a:pt x="0" y="1713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398012" y="1564911"/>
          <a:ext cx="17127578" cy="7448550"/>
        </p:xfrm>
        <a:graphic>
          <a:graphicData uri="http://schemas.openxmlformats.org/drawingml/2006/table">
            <a:tbl>
              <a:tblPr/>
              <a:tblGrid>
                <a:gridCol w="8115929"/>
                <a:gridCol w="9011648"/>
              </a:tblGrid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TEMPOH PENERBITAN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CONTOH: 3 BULAN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TARIKH MULA - TARIKH TAMAT PENGGAMBARAN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CONTOH: 15.1.2026 - 25.1.2026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TEMPOH PENGGAMBARAN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CONTOH: 10 HARI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51987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ANGGARAN TARIKH KEMASUKAN BAHAN</a:t>
                      </a: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(Episod pertama @ </a:t>
                      </a:r>
                      <a:r>
                        <a:rPr lang="en-US" sz="1599" i="true">
                          <a:solidFill>
                            <a:srgbClr val="000000"/>
                          </a:solidFill>
                          <a:latin typeface="Agrandir Italics"/>
                          <a:ea typeface="Agrandir Italics"/>
                          <a:cs typeface="Agrandir Italics"/>
                          <a:sym typeface="Agrandir Italics"/>
                        </a:rPr>
                        <a:t>pilot</a:t>
                      </a: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 @ mana-mana bil. episod)</a:t>
                      </a:r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(Rujuk Milestone RTM untuk membuat anggaran tarikh kemasukan bahan ke RTM)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CONTOH : 15.2.2026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NAMA PENERBIT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MASUKKAN NAMA DI SINI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NAMA PENGARAH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MASUKKAN NAMA DI SINI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NAMA PENULIS SKRIP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MASUKKAN NAMA DI SINI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8469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NAMA EDITOR @ D.O.P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MASUKKAN NAMA DI SINI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46075" y="9282944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26120" y="326071"/>
            <a:ext cx="9974260" cy="95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0"/>
              </a:lnSpc>
            </a:pPr>
            <a:r>
              <a:rPr lang="en-US" sz="8000" spc="-440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MAKLUMAT PROPOSAL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997" y="1336817"/>
            <a:ext cx="15978917" cy="228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7"/>
              </a:lnSpc>
            </a:pPr>
            <a:r>
              <a:rPr lang="en-US" sz="1532" spc="-84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*JIKA PROPOSAL SYARIKAT TERPILIH KE PERINGKAT SETERUSNYA, SILA KEMASKINI MAKLUMAT DI DALAM SLAID INI SEBELUM MENGHADIRI MESYUARAT PENERBITAN, RTM*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6916637"/>
            <a:ext cx="5089239" cy="2341663"/>
            <a:chOff x="0" y="0"/>
            <a:chExt cx="1340376" cy="6167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99380" y="6916637"/>
            <a:ext cx="5089239" cy="2341663"/>
            <a:chOff x="0" y="0"/>
            <a:chExt cx="1340376" cy="6167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70061" y="6916637"/>
            <a:ext cx="5089239" cy="2341663"/>
            <a:chOff x="0" y="0"/>
            <a:chExt cx="1340376" cy="6167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70061" y="4084351"/>
            <a:ext cx="5089239" cy="2341663"/>
            <a:chOff x="0" y="0"/>
            <a:chExt cx="1340376" cy="6167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376929" y="-148184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5"/>
                </a:lnTo>
                <a:lnTo>
                  <a:pt x="0" y="1713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63843" y="2539751"/>
            <a:ext cx="10659920" cy="260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23"/>
              </a:lnSpc>
            </a:pPr>
            <a:r>
              <a:rPr lang="en-US" sz="21771" spc="-1197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LATAR IDEA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4497716"/>
            <a:ext cx="9673004" cy="645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0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*Nota: Jika syarikat mempunyai maklumat tambahan selain dari yang dinyatakan di dalam slaid ini, ia boleh ditambah mengikut kesesuaian*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52391" y="7343577"/>
            <a:ext cx="4241857" cy="1240134"/>
            <a:chOff x="0" y="0"/>
            <a:chExt cx="5655809" cy="1653511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603871"/>
              <a:ext cx="5655809" cy="10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7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Nyatakan misi, visi dan impak penerbitan program yang dicadangkan oleh syarikat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57716" y="-47625"/>
              <a:ext cx="4340377" cy="464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b="true" sz="2099">
                  <a:solidFill>
                    <a:srgbClr val="F5F7F8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OBJEKTIF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023072" y="7343577"/>
            <a:ext cx="4241857" cy="1278234"/>
            <a:chOff x="0" y="0"/>
            <a:chExt cx="5655809" cy="1704311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984871"/>
              <a:ext cx="5655809" cy="719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7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Nyatakan maklumat USP dengan ringkas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657716" y="-47625"/>
              <a:ext cx="4340377" cy="845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b="true" sz="2099" i="true">
                  <a:solidFill>
                    <a:srgbClr val="F5F7F8"/>
                  </a:solidFill>
                  <a:latin typeface="Agrandir Bold Italics"/>
                  <a:ea typeface="Agrandir Bold Italics"/>
                  <a:cs typeface="Agrandir Bold Italics"/>
                  <a:sym typeface="Agrandir Bold Italics"/>
                </a:rPr>
                <a:t>UNIQUE SELLING POINT</a:t>
              </a:r>
              <a:r>
                <a:rPr lang="en-US" b="true" sz="2099">
                  <a:solidFill>
                    <a:srgbClr val="F5F7F8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 (USP)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593752" y="7343577"/>
            <a:ext cx="4241857" cy="1240134"/>
            <a:chOff x="0" y="0"/>
            <a:chExt cx="5655809" cy="1653511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603871"/>
              <a:ext cx="5655809" cy="10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7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Contoh: Kisah Komuniti, Kejayaan Bisnes Anak Muda, </a:t>
              </a:r>
              <a:r>
                <a:rPr lang="en-US" sz="1799" i="true">
                  <a:solidFill>
                    <a:srgbClr val="F5F7F8"/>
                  </a:solidFill>
                  <a:latin typeface="Agrandir Italics"/>
                  <a:ea typeface="Agrandir Italics"/>
                  <a:cs typeface="Agrandir Italics"/>
                  <a:sym typeface="Agrandir Italics"/>
                </a:rPr>
                <a:t>Based on a True Story,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657716" y="-47625"/>
              <a:ext cx="4340377" cy="464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b="true" sz="2099">
                  <a:solidFill>
                    <a:srgbClr val="F5F7F8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TEMA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593752" y="4511290"/>
            <a:ext cx="4241857" cy="992484"/>
            <a:chOff x="0" y="0"/>
            <a:chExt cx="5655809" cy="1323311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603871"/>
              <a:ext cx="5655809" cy="719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7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Contoh: Komedi, Adaptasi Novel, </a:t>
              </a:r>
              <a:r>
                <a:rPr lang="en-US" sz="1799" i="true">
                  <a:solidFill>
                    <a:srgbClr val="F5F7F8"/>
                  </a:solidFill>
                  <a:latin typeface="Agrandir Italics"/>
                  <a:ea typeface="Agrandir Italics"/>
                  <a:cs typeface="Agrandir Italics"/>
                  <a:sym typeface="Agrandir Italics"/>
                </a:rPr>
                <a:t>Edutainment, Majalah Sukan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657716" y="-47625"/>
              <a:ext cx="4340377" cy="464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b="true" sz="2099">
                  <a:solidFill>
                    <a:srgbClr val="F5F7F8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GENRE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604190" y="9551046"/>
            <a:ext cx="6538761" cy="735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9"/>
              </a:lnSpc>
            </a:pPr>
            <a:r>
              <a:rPr lang="en-US" b="true" sz="16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1869"/>
              </a:lnSpc>
            </a:pPr>
            <a:r>
              <a:rPr lang="en-US" b="true" sz="16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1869"/>
              </a:lnSpc>
            </a:pPr>
            <a:r>
              <a:rPr lang="en-US" b="true" sz="16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90120" y="2472312"/>
            <a:ext cx="5089239" cy="2341663"/>
            <a:chOff x="0" y="0"/>
            <a:chExt cx="1340376" cy="6167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  <a:r>
                <a:rPr lang="en-US" sz="20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LOGLINE TIDAK LEBIH DARIPADA </a:t>
              </a:r>
            </a:p>
            <a:p>
              <a:pPr algn="ctr">
                <a:lnSpc>
                  <a:spcPts val="2309"/>
                </a:lnSpc>
              </a:pPr>
              <a:r>
                <a:rPr lang="en-US" sz="20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200 PATAH PERKATAAN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90120" y="5721375"/>
            <a:ext cx="5089239" cy="2341663"/>
            <a:chOff x="0" y="0"/>
            <a:chExt cx="1340376" cy="6167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376929" y="-148184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5"/>
                </a:lnTo>
                <a:lnTo>
                  <a:pt x="0" y="1713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96096" y="3904394"/>
            <a:ext cx="9239984" cy="4326062"/>
            <a:chOff x="0" y="0"/>
            <a:chExt cx="2433576" cy="11393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33576" cy="1139374"/>
            </a:xfrm>
            <a:custGeom>
              <a:avLst/>
              <a:gdLst/>
              <a:ahLst/>
              <a:cxnLst/>
              <a:rect r="r" b="b" t="t" l="l"/>
              <a:pathLst>
                <a:path h="1139374" w="2433576">
                  <a:moveTo>
                    <a:pt x="0" y="0"/>
                  </a:moveTo>
                  <a:lnTo>
                    <a:pt x="2433576" y="0"/>
                  </a:lnTo>
                  <a:lnTo>
                    <a:pt x="2433576" y="1139374"/>
                  </a:lnTo>
                  <a:lnTo>
                    <a:pt x="0" y="1139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433576" cy="11679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9"/>
                </a:lnSpc>
              </a:pPr>
              <a:r>
                <a:rPr lang="en-US" b="true" sz="1899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NYATAKAN LOGLINE ANDA DI SINI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96096" y="2387974"/>
            <a:ext cx="6492240" cy="1628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64"/>
              </a:lnSpc>
            </a:pPr>
            <a:r>
              <a:rPr lang="en-US" sz="13679" spc="-752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LOGLINE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46075" y="9282944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83255" y="6041843"/>
            <a:ext cx="4676045" cy="1662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7"/>
              </a:lnSpc>
              <a:spcBef>
                <a:spcPct val="0"/>
              </a:spcBef>
            </a:pPr>
            <a:r>
              <a:rPr lang="en-US" sz="1915" i="true">
                <a:solidFill>
                  <a:srgbClr val="FFFFFF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LOG LINE</a:t>
            </a:r>
            <a:r>
              <a:rPr lang="en-US" sz="1915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YANG BAIK ADALAH PENDEK, JELAS DAN MENJUAL CERITA ANDA. </a:t>
            </a:r>
          </a:p>
          <a:p>
            <a:pPr algn="ctr">
              <a:lnSpc>
                <a:spcPts val="2107"/>
              </a:lnSpc>
              <a:spcBef>
                <a:spcPct val="0"/>
              </a:spcBef>
            </a:pPr>
          </a:p>
          <a:p>
            <a:pPr algn="ctr">
              <a:lnSpc>
                <a:spcPts val="2107"/>
              </a:lnSpc>
              <a:spcBef>
                <a:spcPct val="0"/>
              </a:spcBef>
            </a:pPr>
            <a:r>
              <a:rPr lang="en-US" sz="1915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IA MENGGARISKAN BAHAGIAN PENTING LAKON LAYAR DENGAN AYAT YANG RINGKAS DAN MENARIK.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90120" y="2472312"/>
            <a:ext cx="5089239" cy="2341663"/>
            <a:chOff x="0" y="0"/>
            <a:chExt cx="1340376" cy="6167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  <a:r>
                <a:rPr lang="en-US" sz="20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SINOPSIS TIDAK LEBIH DARIPADA </a:t>
              </a:r>
            </a:p>
            <a:p>
              <a:pPr algn="ctr">
                <a:lnSpc>
                  <a:spcPts val="2309"/>
                </a:lnSpc>
              </a:pPr>
              <a:r>
                <a:rPr lang="en-US" sz="2099">
                  <a:solidFill>
                    <a:srgbClr val="F5F7F8"/>
                  </a:solidFill>
                  <a:latin typeface="Agrandir"/>
                  <a:ea typeface="Agrandir"/>
                  <a:cs typeface="Agrandir"/>
                  <a:sym typeface="Agrandir"/>
                </a:rPr>
                <a:t>300 PATAH PERKATAAN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90120" y="5721375"/>
            <a:ext cx="5089239" cy="2341663"/>
            <a:chOff x="0" y="0"/>
            <a:chExt cx="1340376" cy="6167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376" cy="616734"/>
            </a:xfrm>
            <a:custGeom>
              <a:avLst/>
              <a:gdLst/>
              <a:ahLst/>
              <a:cxnLst/>
              <a:rect r="r" b="b" t="t" l="l"/>
              <a:pathLst>
                <a:path h="616734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575661"/>
                  </a:lnTo>
                  <a:cubicBezTo>
                    <a:pt x="1340376" y="598345"/>
                    <a:pt x="1321987" y="616734"/>
                    <a:pt x="1299302" y="616734"/>
                  </a:cubicBezTo>
                  <a:lnTo>
                    <a:pt x="41073" y="616734"/>
                  </a:lnTo>
                  <a:cubicBezTo>
                    <a:pt x="18389" y="616734"/>
                    <a:pt x="0" y="598345"/>
                    <a:pt x="0" y="57566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376" cy="66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376929" y="-148184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5"/>
                </a:lnTo>
                <a:lnTo>
                  <a:pt x="0" y="1713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96096" y="3904394"/>
            <a:ext cx="9239984" cy="4326062"/>
            <a:chOff x="0" y="0"/>
            <a:chExt cx="2433576" cy="11393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33576" cy="1139374"/>
            </a:xfrm>
            <a:custGeom>
              <a:avLst/>
              <a:gdLst/>
              <a:ahLst/>
              <a:cxnLst/>
              <a:rect r="r" b="b" t="t" l="l"/>
              <a:pathLst>
                <a:path h="1139374" w="2433576">
                  <a:moveTo>
                    <a:pt x="0" y="0"/>
                  </a:moveTo>
                  <a:lnTo>
                    <a:pt x="2433576" y="0"/>
                  </a:lnTo>
                  <a:lnTo>
                    <a:pt x="2433576" y="1139374"/>
                  </a:lnTo>
                  <a:lnTo>
                    <a:pt x="0" y="1139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433576" cy="11679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9"/>
                </a:lnSpc>
              </a:pPr>
              <a:r>
                <a:rPr lang="en-US" b="true" sz="1899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NYATAKAN SINOPSIS ANDA DI SINI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96096" y="2387974"/>
            <a:ext cx="6492240" cy="1628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64"/>
              </a:lnSpc>
            </a:pPr>
            <a:r>
              <a:rPr lang="en-US" sz="13679" spc="-752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SINOPSIS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46075" y="9282944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41335" y="5916385"/>
            <a:ext cx="3986809" cy="193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7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SINOPSIS IALAH RINGKASAN YANG MEMBERI GAMBARAN KEPADA PENONTON ATAU PEMBACA TENTANG KOMPOSISI  PROGRAM TV ANDA.</a:t>
            </a:r>
          </a:p>
          <a:p>
            <a:pPr algn="ctr">
              <a:lnSpc>
                <a:spcPts val="1697"/>
              </a:lnSpc>
              <a:spcBef>
                <a:spcPct val="0"/>
              </a:spcBef>
            </a:pPr>
          </a:p>
          <a:p>
            <a:pPr algn="ctr">
              <a:lnSpc>
                <a:spcPts val="1697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IA MEMBERIKAN GAMBARAN KESELURUHAN TENTANG PLOT , ELEMEN UTAMA, LATAR IDEA, WATAK DAN SEBAGAINYA.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13901" y="4779252"/>
            <a:ext cx="5089239" cy="3683403"/>
            <a:chOff x="0" y="0"/>
            <a:chExt cx="1340376" cy="9701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47255" y="4779252"/>
            <a:ext cx="5089239" cy="3683403"/>
            <a:chOff x="0" y="0"/>
            <a:chExt cx="1340376" cy="9701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96B7C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891529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24575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170061" y="4779252"/>
            <a:ext cx="5089239" cy="3683403"/>
            <a:chOff x="0" y="0"/>
            <a:chExt cx="1340376" cy="97011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3865319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200961" y="1450295"/>
            <a:ext cx="8542434" cy="2011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57"/>
              </a:lnSpc>
            </a:pPr>
            <a:r>
              <a:rPr lang="en-US" sz="16810" spc="-924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TREATMENT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13901" y="5868285"/>
            <a:ext cx="4882942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1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1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45678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1 / EPISOD 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16359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2 / EPISOD 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702529" y="5868285"/>
            <a:ext cx="5178691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2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2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261355" y="5868285"/>
            <a:ext cx="4882942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1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1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121646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3 / EPISOD 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0472" y="3058540"/>
            <a:ext cx="15981993" cy="1454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*Nota: </a:t>
            </a:r>
          </a:p>
          <a:p>
            <a:pPr algn="l">
              <a:lnSpc>
                <a:spcPts val="2199"/>
              </a:lnSpc>
            </a:pPr>
          </a:p>
          <a:p>
            <a:pPr algn="l" marL="431618" indent="-215809" lvl="1">
              <a:lnSpc>
                <a:spcPts val="2199"/>
              </a:lnSpc>
              <a:buAutoNum type="arabicPeriod" startAt="1"/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Jika syarikat mempunyai maklumat tambahan selain dari yang dinyatakan di dalam slaid ini, ia boleh ditambah mengikut kesesuaian</a:t>
            </a:r>
          </a:p>
          <a:p>
            <a:pPr algn="l" marL="431618" indent="-215809" lvl="1">
              <a:lnSpc>
                <a:spcPts val="2199"/>
              </a:lnSpc>
              <a:buAutoNum type="arabicPeriod" startAt="1"/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  <a:p>
            <a:pPr algn="l">
              <a:lnSpc>
                <a:spcPts val="23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13901" y="4779252"/>
            <a:ext cx="5089239" cy="3683403"/>
            <a:chOff x="0" y="0"/>
            <a:chExt cx="1340376" cy="9701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47255" y="4779252"/>
            <a:ext cx="5089239" cy="3683403"/>
            <a:chOff x="0" y="0"/>
            <a:chExt cx="1340376" cy="9701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96B7C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376929" y="0"/>
            <a:ext cx="1911071" cy="1713094"/>
          </a:xfrm>
          <a:custGeom>
            <a:avLst/>
            <a:gdLst/>
            <a:ahLst/>
            <a:cxnLst/>
            <a:rect r="r" b="b" t="t" l="l"/>
            <a:pathLst>
              <a:path h="1713094" w="1911071">
                <a:moveTo>
                  <a:pt x="0" y="0"/>
                </a:moveTo>
                <a:lnTo>
                  <a:pt x="1911071" y="0"/>
                </a:lnTo>
                <a:lnTo>
                  <a:pt x="1911071" y="1713094"/>
                </a:lnTo>
                <a:lnTo>
                  <a:pt x="0" y="171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556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259300" y="9594515"/>
            <a:ext cx="1114721" cy="754776"/>
            <a:chOff x="0" y="0"/>
            <a:chExt cx="293589" cy="1987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3589" cy="198789"/>
            </a:xfrm>
            <a:custGeom>
              <a:avLst/>
              <a:gdLst/>
              <a:ahLst/>
              <a:cxnLst/>
              <a:rect r="r" b="b" t="t" l="l"/>
              <a:pathLst>
                <a:path h="198789" w="293589">
                  <a:moveTo>
                    <a:pt x="0" y="0"/>
                  </a:moveTo>
                  <a:lnTo>
                    <a:pt x="293589" y="0"/>
                  </a:lnTo>
                  <a:lnTo>
                    <a:pt x="293589" y="198789"/>
                  </a:lnTo>
                  <a:lnTo>
                    <a:pt x="0" y="19878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93589" cy="227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NO. M/S</a:t>
              </a:r>
            </a:p>
            <a:p>
              <a:pPr algn="ctr">
                <a:lnSpc>
                  <a:spcPts val="1209"/>
                </a:lnSpc>
              </a:pPr>
              <a:r>
                <a:rPr lang="en-US" sz="10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SLAID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891529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158268" y="1450295"/>
            <a:ext cx="11971464" cy="2011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57"/>
              </a:lnSpc>
            </a:pPr>
            <a:r>
              <a:rPr lang="en-US" sz="16810" spc="-924">
                <a:solidFill>
                  <a:srgbClr val="342D47"/>
                </a:solidFill>
                <a:latin typeface="Staatliches"/>
                <a:ea typeface="Staatliches"/>
                <a:cs typeface="Staatliches"/>
                <a:sym typeface="Staatliches"/>
              </a:rPr>
              <a:t>STORY BOARD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3901" y="5868285"/>
            <a:ext cx="4882942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1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1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45678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1 / EPISOD 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LOGO </a:t>
            </a:r>
          </a:p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SYARIKAT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27686" y="208531"/>
            <a:ext cx="1927686" cy="698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b="true" sz="2728" spc="-150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NAMA SYARIKAT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3292" y="9754109"/>
            <a:ext cx="4685481" cy="40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KATEGORI PROGRAM</a:t>
            </a:r>
          </a:p>
          <a:p>
            <a:pPr algn="ctr">
              <a:lnSpc>
                <a:spcPts val="1429"/>
              </a:lnSpc>
            </a:pPr>
            <a:r>
              <a:rPr lang="en-US" sz="12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04190" y="9462781"/>
            <a:ext cx="6538761" cy="82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SWASTA BAHARU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PEROLEHAN PROGRAM TV RTM</a:t>
            </a:r>
          </a:p>
          <a:p>
            <a:pPr algn="ctr">
              <a:lnSpc>
                <a:spcPts val="2089"/>
              </a:lnSpc>
            </a:pPr>
            <a:r>
              <a:rPr lang="en-US" b="true" sz="1899">
                <a:solidFill>
                  <a:srgbClr val="342D47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FASA 2 TAHUN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38201" y="9754098"/>
            <a:ext cx="492925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KOD PROGRAM </a:t>
            </a:r>
          </a:p>
          <a:p>
            <a:pPr algn="ctr">
              <a:lnSpc>
                <a:spcPts val="1430"/>
              </a:lnSpc>
            </a:pPr>
            <a:r>
              <a:rPr lang="en-US" sz="1300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(RUJUK NEED STATEMENT SWASTA FASA 2 TAHUN 2025)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16359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2 / EPISOD 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02529" y="5868285"/>
            <a:ext cx="5178691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2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2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8424575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2170061" y="4779252"/>
            <a:ext cx="5089239" cy="3683403"/>
            <a:chOff x="0" y="0"/>
            <a:chExt cx="1340376" cy="97011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40376" cy="970115"/>
            </a:xfrm>
            <a:custGeom>
              <a:avLst/>
              <a:gdLst/>
              <a:ahLst/>
              <a:cxnLst/>
              <a:rect r="r" b="b" t="t" l="l"/>
              <a:pathLst>
                <a:path h="970115" w="1340376">
                  <a:moveTo>
                    <a:pt x="41073" y="0"/>
                  </a:moveTo>
                  <a:lnTo>
                    <a:pt x="1299302" y="0"/>
                  </a:lnTo>
                  <a:cubicBezTo>
                    <a:pt x="1321987" y="0"/>
                    <a:pt x="1340376" y="18389"/>
                    <a:pt x="1340376" y="41073"/>
                  </a:cubicBezTo>
                  <a:lnTo>
                    <a:pt x="1340376" y="929041"/>
                  </a:lnTo>
                  <a:cubicBezTo>
                    <a:pt x="1340376" y="951725"/>
                    <a:pt x="1321987" y="970115"/>
                    <a:pt x="1299302" y="970115"/>
                  </a:cubicBezTo>
                  <a:lnTo>
                    <a:pt x="41073" y="970115"/>
                  </a:lnTo>
                  <a:cubicBezTo>
                    <a:pt x="18389" y="970115"/>
                    <a:pt x="0" y="951725"/>
                    <a:pt x="0" y="929041"/>
                  </a:cubicBezTo>
                  <a:lnTo>
                    <a:pt x="0" y="41073"/>
                  </a:lnTo>
                  <a:cubicBezTo>
                    <a:pt x="0" y="18389"/>
                    <a:pt x="18389" y="0"/>
                    <a:pt x="41073" y="0"/>
                  </a:cubicBezTo>
                  <a:close/>
                </a:path>
              </a:pathLst>
            </a:custGeom>
            <a:solidFill>
              <a:srgbClr val="342D4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340376" cy="1017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3865319" y="6567735"/>
            <a:ext cx="1824051" cy="1436589"/>
          </a:xfrm>
          <a:custGeom>
            <a:avLst/>
            <a:gdLst/>
            <a:ahLst/>
            <a:cxnLst/>
            <a:rect r="r" b="b" t="t" l="l"/>
            <a:pathLst>
              <a:path h="1436589" w="1824051">
                <a:moveTo>
                  <a:pt x="0" y="0"/>
                </a:moveTo>
                <a:lnTo>
                  <a:pt x="1824051" y="0"/>
                </a:lnTo>
                <a:lnTo>
                  <a:pt x="1824051" y="1436589"/>
                </a:lnTo>
                <a:lnTo>
                  <a:pt x="0" y="14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2261355" y="5868285"/>
            <a:ext cx="4882942" cy="42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Masukkan keterangan berkaitan </a:t>
            </a:r>
            <a:r>
              <a:rPr lang="en-US" sz="1399" i="true">
                <a:solidFill>
                  <a:srgbClr val="F5F7F8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Act 1</a:t>
            </a: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 @ Episod 1 di sini</a:t>
            </a:r>
          </a:p>
          <a:p>
            <a:pPr algn="l" marL="302081" indent="-151040" lvl="1">
              <a:lnSpc>
                <a:spcPts val="1539"/>
              </a:lnSpc>
              <a:buAutoNum type="arabicPeriod" startAt="1"/>
            </a:pPr>
            <a:r>
              <a:rPr lang="en-US" sz="1399">
                <a:solidFill>
                  <a:srgbClr val="F5F7F8"/>
                </a:solidFill>
                <a:latin typeface="Agrandir"/>
                <a:ea typeface="Agrandir"/>
                <a:cs typeface="Agrandir"/>
                <a:sym typeface="Agrandir"/>
              </a:rPr>
              <a:t>Jika ada foto, masukkan di sini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121646" y="5450460"/>
            <a:ext cx="3255282" cy="36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b="true" sz="2099">
                <a:solidFill>
                  <a:srgbClr val="F5F7F8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 3 / EPISOD 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0472" y="3058540"/>
            <a:ext cx="15981993" cy="173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*Nota: </a:t>
            </a:r>
          </a:p>
          <a:p>
            <a:pPr algn="l">
              <a:lnSpc>
                <a:spcPts val="2199"/>
              </a:lnSpc>
            </a:pPr>
          </a:p>
          <a:p>
            <a:pPr algn="l" marL="431618" indent="-215809" lvl="1">
              <a:lnSpc>
                <a:spcPts val="2199"/>
              </a:lnSpc>
              <a:buAutoNum type="arabicPeriod" startAt="1"/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Jika syarikat mempunyai maklumat tambahan selain dari yang dinyatakan di dalam slaid ini, ia boleh ditambah mengikut kesesuaian</a:t>
            </a:r>
          </a:p>
          <a:p>
            <a:pPr algn="l" marL="431618" indent="-215809" lvl="1">
              <a:lnSpc>
                <a:spcPts val="2199"/>
              </a:lnSpc>
              <a:buAutoNum type="arabicPeriod" startAt="1"/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Sila kemaskini maklumat di dalam slaid ini, jika proposal syarikat terpilih ke peringkat Mesyuarat Penerbitan</a:t>
            </a:r>
          </a:p>
          <a:p>
            <a:pPr algn="l" marL="431618" indent="-215809" lvl="1">
              <a:lnSpc>
                <a:spcPts val="2199"/>
              </a:lnSpc>
              <a:buAutoNum type="arabicPeriod" startAt="1"/>
            </a:pPr>
            <a:r>
              <a:rPr lang="en-US" sz="1999">
                <a:solidFill>
                  <a:srgbClr val="342D47"/>
                </a:solidFill>
                <a:latin typeface="Agrandir"/>
                <a:ea typeface="Agrandir"/>
                <a:cs typeface="Agrandir"/>
                <a:sym typeface="Agrandir"/>
              </a:rPr>
              <a:t>Slaid ini adalah opsyenel untuk kategori lain selain Animasi</a:t>
            </a:r>
          </a:p>
          <a:p>
            <a:pPr algn="l">
              <a:lnSpc>
                <a:spcPts val="230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DAGsYTox7Us</dc:identifier>
  <dcterms:modified xsi:type="dcterms:W3CDTF">2011-08-01T06:04:30Z</dcterms:modified>
  <cp:revision>1</cp:revision>
  <dc:title>SLAID TEMPLATE PROPOSAL SWASTA FASA 2 2025</dc:title>
</cp:coreProperties>
</file>